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7" r:id="rId19"/>
    <p:sldId id="279" r:id="rId20"/>
    <p:sldId id="280" r:id="rId21"/>
    <p:sldId id="281" r:id="rId22"/>
    <p:sldId id="274" r:id="rId23"/>
    <p:sldId id="275" r:id="rId24"/>
    <p:sldId id="276" r:id="rId25"/>
    <p:sldId id="278" r:id="rId2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dhananga Sailendra" initials="PS" lastIdx="1" clrIdx="0">
    <p:extLst>
      <p:ext uri="{19B8F6BF-5375-455C-9EA6-DF929625EA0E}">
        <p15:presenceInfo xmlns:p15="http://schemas.microsoft.com/office/powerpoint/2012/main" userId="S::235488@skane.se::cce6b4da-e60c-4a9d-a58c-16397c37b8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354C9A-1C66-4CF5-9E17-3EAE624B91B9}" v="10" dt="2022-09-03T06:20:40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8" autoAdjust="0"/>
    <p:restoredTop sz="69536" autoAdjust="0"/>
  </p:normalViewPr>
  <p:slideViewPr>
    <p:cSldViewPr snapToGrid="0">
      <p:cViewPr>
        <p:scale>
          <a:sx n="75" d="100"/>
          <a:sy n="75" d="100"/>
        </p:scale>
        <p:origin x="8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dhananga Sailendra" userId="cce6b4da-e60c-4a9d-a58c-16397c37b8f0" providerId="ADAL" clId="{CD354C9A-1C66-4CF5-9E17-3EAE624B91B9}"/>
    <pc:docChg chg="undo custSel modSld">
      <pc:chgData name="Pradhananga Sailendra" userId="cce6b4da-e60c-4a9d-a58c-16397c37b8f0" providerId="ADAL" clId="{CD354C9A-1C66-4CF5-9E17-3EAE624B91B9}" dt="2022-09-03T09:35:05.357" v="814" actId="1076"/>
      <pc:docMkLst>
        <pc:docMk/>
      </pc:docMkLst>
      <pc:sldChg chg="addSp delSp modSp mod addCm delCm modNotesTx">
        <pc:chgData name="Pradhananga Sailendra" userId="cce6b4da-e60c-4a9d-a58c-16397c37b8f0" providerId="ADAL" clId="{CD354C9A-1C66-4CF5-9E17-3EAE624B91B9}" dt="2022-09-03T06:24:55.880" v="805" actId="20577"/>
        <pc:sldMkLst>
          <pc:docMk/>
          <pc:sldMk cId="1756437720" sldId="269"/>
        </pc:sldMkLst>
        <pc:spChg chg="mod">
          <ac:chgData name="Pradhananga Sailendra" userId="cce6b4da-e60c-4a9d-a58c-16397c37b8f0" providerId="ADAL" clId="{CD354C9A-1C66-4CF5-9E17-3EAE624B91B9}" dt="2022-09-03T06:16:54.359" v="257" actId="1076"/>
          <ac:spMkLst>
            <pc:docMk/>
            <pc:sldMk cId="1756437720" sldId="269"/>
            <ac:spMk id="2" creationId="{45A65997-B2E9-4007-998E-9B71EB2670A5}"/>
          </ac:spMkLst>
        </pc:spChg>
        <pc:spChg chg="add del mod">
          <ac:chgData name="Pradhananga Sailendra" userId="cce6b4da-e60c-4a9d-a58c-16397c37b8f0" providerId="ADAL" clId="{CD354C9A-1C66-4CF5-9E17-3EAE624B91B9}" dt="2022-09-03T06:18:13.405" v="270" actId="21"/>
          <ac:spMkLst>
            <pc:docMk/>
            <pc:sldMk cId="1756437720" sldId="269"/>
            <ac:spMk id="5" creationId="{EB19AA22-5887-42FB-A274-8491F4B35F52}"/>
          </ac:spMkLst>
        </pc:spChg>
        <pc:spChg chg="add del mod">
          <ac:chgData name="Pradhananga Sailendra" userId="cce6b4da-e60c-4a9d-a58c-16397c37b8f0" providerId="ADAL" clId="{CD354C9A-1C66-4CF5-9E17-3EAE624B91B9}" dt="2022-09-03T06:19:37.294" v="284" actId="478"/>
          <ac:spMkLst>
            <pc:docMk/>
            <pc:sldMk cId="1756437720" sldId="269"/>
            <ac:spMk id="8" creationId="{E79D262F-E1CC-4C0C-BF3F-F6F41A2DBE5D}"/>
          </ac:spMkLst>
        </pc:spChg>
        <pc:spChg chg="add del mod">
          <ac:chgData name="Pradhananga Sailendra" userId="cce6b4da-e60c-4a9d-a58c-16397c37b8f0" providerId="ADAL" clId="{CD354C9A-1C66-4CF5-9E17-3EAE624B91B9}" dt="2022-09-03T06:19:25.714" v="279"/>
          <ac:spMkLst>
            <pc:docMk/>
            <pc:sldMk cId="1756437720" sldId="269"/>
            <ac:spMk id="9" creationId="{015693C5-5D85-4D24-9E76-930BD7E48320}"/>
          </ac:spMkLst>
        </pc:spChg>
        <pc:spChg chg="add del mod">
          <ac:chgData name="Pradhananga Sailendra" userId="cce6b4da-e60c-4a9d-a58c-16397c37b8f0" providerId="ADAL" clId="{CD354C9A-1C66-4CF5-9E17-3EAE624B91B9}" dt="2022-09-03T06:19:30.166" v="281" actId="478"/>
          <ac:spMkLst>
            <pc:docMk/>
            <pc:sldMk cId="1756437720" sldId="269"/>
            <ac:spMk id="10" creationId="{B4015924-0BB7-41EF-95F3-4595D0A2C6D6}"/>
          </ac:spMkLst>
        </pc:spChg>
        <pc:spChg chg="add mod">
          <ac:chgData name="Pradhananga Sailendra" userId="cce6b4da-e60c-4a9d-a58c-16397c37b8f0" providerId="ADAL" clId="{CD354C9A-1C66-4CF5-9E17-3EAE624B91B9}" dt="2022-09-03T06:24:55.880" v="805" actId="20577"/>
          <ac:spMkLst>
            <pc:docMk/>
            <pc:sldMk cId="1756437720" sldId="269"/>
            <ac:spMk id="12" creationId="{6A292D19-7C3A-483E-9CE6-91164E416F6D}"/>
          </ac:spMkLst>
        </pc:spChg>
        <pc:spChg chg="del mod">
          <ac:chgData name="Pradhananga Sailendra" userId="cce6b4da-e60c-4a9d-a58c-16397c37b8f0" providerId="ADAL" clId="{CD354C9A-1C66-4CF5-9E17-3EAE624B91B9}" dt="2022-09-03T06:17:48.866" v="265" actId="478"/>
          <ac:spMkLst>
            <pc:docMk/>
            <pc:sldMk cId="1756437720" sldId="269"/>
            <ac:spMk id="13" creationId="{E4D93DAA-5291-4189-B847-098AED4599EA}"/>
          </ac:spMkLst>
        </pc:spChg>
        <pc:spChg chg="add del mod">
          <ac:chgData name="Pradhananga Sailendra" userId="cce6b4da-e60c-4a9d-a58c-16397c37b8f0" providerId="ADAL" clId="{CD354C9A-1C66-4CF5-9E17-3EAE624B91B9}" dt="2022-09-03T06:20:40.851" v="295"/>
          <ac:spMkLst>
            <pc:docMk/>
            <pc:sldMk cId="1756437720" sldId="269"/>
            <ac:spMk id="14" creationId="{90676492-95A9-4382-B9A1-CFEDE7EB08E1}"/>
          </ac:spMkLst>
        </pc:spChg>
        <pc:picChg chg="add mod">
          <ac:chgData name="Pradhananga Sailendra" userId="cce6b4da-e60c-4a9d-a58c-16397c37b8f0" providerId="ADAL" clId="{CD354C9A-1C66-4CF5-9E17-3EAE624B91B9}" dt="2022-09-03T06:22:08.228" v="422" actId="1076"/>
          <ac:picMkLst>
            <pc:docMk/>
            <pc:sldMk cId="1756437720" sldId="269"/>
            <ac:picMk id="4" creationId="{58443C06-1FB6-488B-A152-F25531FB7262}"/>
          </ac:picMkLst>
        </pc:picChg>
        <pc:picChg chg="del">
          <ac:chgData name="Pradhananga Sailendra" userId="cce6b4da-e60c-4a9d-a58c-16397c37b8f0" providerId="ADAL" clId="{CD354C9A-1C66-4CF5-9E17-3EAE624B91B9}" dt="2022-09-03T06:16:59.538" v="259" actId="478"/>
          <ac:picMkLst>
            <pc:docMk/>
            <pc:sldMk cId="1756437720" sldId="269"/>
            <ac:picMk id="11" creationId="{ACB468F6-0C77-4655-BE00-EF5CD11779EA}"/>
          </ac:picMkLst>
        </pc:picChg>
      </pc:sldChg>
      <pc:sldChg chg="modNotesTx">
        <pc:chgData name="Pradhananga Sailendra" userId="cce6b4da-e60c-4a9d-a58c-16397c37b8f0" providerId="ADAL" clId="{CD354C9A-1C66-4CF5-9E17-3EAE624B91B9}" dt="2022-09-03T06:34:25.462" v="806"/>
        <pc:sldMkLst>
          <pc:docMk/>
          <pc:sldMk cId="3633371202" sldId="270"/>
        </pc:sldMkLst>
      </pc:sldChg>
      <pc:sldChg chg="addSp delSp modSp">
        <pc:chgData name="Pradhananga Sailendra" userId="cce6b4da-e60c-4a9d-a58c-16397c37b8f0" providerId="ADAL" clId="{CD354C9A-1C66-4CF5-9E17-3EAE624B91B9}" dt="2022-09-03T06:19:11.788" v="275"/>
        <pc:sldMkLst>
          <pc:docMk/>
          <pc:sldMk cId="509565454" sldId="271"/>
        </pc:sldMkLst>
        <pc:spChg chg="add del mod">
          <ac:chgData name="Pradhananga Sailendra" userId="cce6b4da-e60c-4a9d-a58c-16397c37b8f0" providerId="ADAL" clId="{CD354C9A-1C66-4CF5-9E17-3EAE624B91B9}" dt="2022-09-03T06:19:11.788" v="275"/>
          <ac:spMkLst>
            <pc:docMk/>
            <pc:sldMk cId="509565454" sldId="271"/>
            <ac:spMk id="6" creationId="{0E1E89CA-1776-4824-B292-454A56378D11}"/>
          </ac:spMkLst>
        </pc:spChg>
      </pc:sldChg>
      <pc:sldChg chg="delSp modSp mod">
        <pc:chgData name="Pradhananga Sailendra" userId="cce6b4da-e60c-4a9d-a58c-16397c37b8f0" providerId="ADAL" clId="{CD354C9A-1C66-4CF5-9E17-3EAE624B91B9}" dt="2022-09-03T09:20:28.376" v="809" actId="478"/>
        <pc:sldMkLst>
          <pc:docMk/>
          <pc:sldMk cId="3766013031" sldId="272"/>
        </pc:sldMkLst>
        <pc:picChg chg="del mod">
          <ac:chgData name="Pradhananga Sailendra" userId="cce6b4da-e60c-4a9d-a58c-16397c37b8f0" providerId="ADAL" clId="{CD354C9A-1C66-4CF5-9E17-3EAE624B91B9}" dt="2022-09-03T09:20:28.376" v="809" actId="478"/>
          <ac:picMkLst>
            <pc:docMk/>
            <pc:sldMk cId="3766013031" sldId="272"/>
            <ac:picMk id="14" creationId="{71C90F39-A364-4797-BB8C-14DC650AE667}"/>
          </ac:picMkLst>
        </pc:picChg>
      </pc:sldChg>
      <pc:sldChg chg="modSp mod">
        <pc:chgData name="Pradhananga Sailendra" userId="cce6b4da-e60c-4a9d-a58c-16397c37b8f0" providerId="ADAL" clId="{CD354C9A-1C66-4CF5-9E17-3EAE624B91B9}" dt="2022-09-03T09:22:16.002" v="810" actId="1076"/>
        <pc:sldMkLst>
          <pc:docMk/>
          <pc:sldMk cId="1948971786" sldId="273"/>
        </pc:sldMkLst>
        <pc:picChg chg="mod">
          <ac:chgData name="Pradhananga Sailendra" userId="cce6b4da-e60c-4a9d-a58c-16397c37b8f0" providerId="ADAL" clId="{CD354C9A-1C66-4CF5-9E17-3EAE624B91B9}" dt="2022-09-03T09:22:16.002" v="810" actId="1076"/>
          <ac:picMkLst>
            <pc:docMk/>
            <pc:sldMk cId="1948971786" sldId="273"/>
            <ac:picMk id="4" creationId="{E2371865-A4A6-4336-ABCC-C72C4A027D7D}"/>
          </ac:picMkLst>
        </pc:picChg>
      </pc:sldChg>
      <pc:sldChg chg="modSp mod">
        <pc:chgData name="Pradhananga Sailendra" userId="cce6b4da-e60c-4a9d-a58c-16397c37b8f0" providerId="ADAL" clId="{CD354C9A-1C66-4CF5-9E17-3EAE624B91B9}" dt="2022-09-02T21:31:09.739" v="256" actId="27636"/>
        <pc:sldMkLst>
          <pc:docMk/>
          <pc:sldMk cId="2806460755" sldId="276"/>
        </pc:sldMkLst>
        <pc:spChg chg="mod">
          <ac:chgData name="Pradhananga Sailendra" userId="cce6b4da-e60c-4a9d-a58c-16397c37b8f0" providerId="ADAL" clId="{CD354C9A-1C66-4CF5-9E17-3EAE624B91B9}" dt="2022-09-02T21:31:09.739" v="256" actId="27636"/>
          <ac:spMkLst>
            <pc:docMk/>
            <pc:sldMk cId="2806460755" sldId="276"/>
            <ac:spMk id="3" creationId="{199D52E6-387D-47C5-A6AD-EFF0C21C413B}"/>
          </ac:spMkLst>
        </pc:spChg>
      </pc:sldChg>
      <pc:sldChg chg="modSp mod">
        <pc:chgData name="Pradhananga Sailendra" userId="cce6b4da-e60c-4a9d-a58c-16397c37b8f0" providerId="ADAL" clId="{CD354C9A-1C66-4CF5-9E17-3EAE624B91B9}" dt="2022-09-03T09:35:05.357" v="814" actId="1076"/>
        <pc:sldMkLst>
          <pc:docMk/>
          <pc:sldMk cId="652786498" sldId="279"/>
        </pc:sldMkLst>
        <pc:picChg chg="mod">
          <ac:chgData name="Pradhananga Sailendra" userId="cce6b4da-e60c-4a9d-a58c-16397c37b8f0" providerId="ADAL" clId="{CD354C9A-1C66-4CF5-9E17-3EAE624B91B9}" dt="2022-09-03T09:35:05.357" v="814" actId="1076"/>
          <ac:picMkLst>
            <pc:docMk/>
            <pc:sldMk cId="652786498" sldId="279"/>
            <ac:picMk id="5" creationId="{F0795C3F-D2DD-4ADE-8130-33D2FF0A94C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A69DA-0227-4A78-83D2-A4B9025E05EA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3000-CBBE-4629-BCCC-E420D9EF5EC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6732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3000-CBBE-4629-BCCC-E420D9EF5EC1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547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Ubuntu"/>
              </a:rPr>
              <a:t>Define rules for all the processing steps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Ubuntu"/>
              </a:rPr>
              <a:t>Choose input and output naming patterns that allow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Ubuntu"/>
              </a:rPr>
              <a:t>Snakemake</a:t>
            </a:r>
            <a:r>
              <a:rPr lang="en-US" b="0" i="0" dirty="0">
                <a:solidFill>
                  <a:srgbClr val="333333"/>
                </a:solidFill>
                <a:effectLst/>
                <a:latin typeface="Ubuntu"/>
              </a:rPr>
              <a:t> to link the rules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Ubuntu"/>
              </a:rPr>
              <a:t>Tell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Ubuntu"/>
              </a:rPr>
              <a:t>Snakemake</a:t>
            </a:r>
            <a:r>
              <a:rPr lang="en-US" b="0" i="0" dirty="0">
                <a:solidFill>
                  <a:srgbClr val="333333"/>
                </a:solidFill>
                <a:effectLst/>
                <a:latin typeface="Ubuntu"/>
              </a:rPr>
              <a:t> to generate the final output files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3000-CBBE-4629-BCCC-E420D9EF5EC1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3103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3000-CBBE-4629-BCCC-E420D9EF5EC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243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E988-13DB-4995-8CFB-CC45FB759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49712-8B16-4E7F-9AD7-2B000BF65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074C4-B3B8-4AF1-9E4E-BCD734878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99C7-3D52-4990-8D52-D53764BEC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B43F2-A736-46D6-9978-F8131632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48114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30B3-4E32-4BA8-A3D2-5BC9FB340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407E07-06E3-407E-A444-8C61F1E34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34D65-BDAF-4AC8-B1DA-60F4EBE94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15394-6592-48BB-BAAF-910476FD5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BDD5F-5E84-4D07-96D4-220FC13E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193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61351C-1B14-45B0-8009-96C2FE120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9B7751-71F5-4040-A6DE-3E9E2FCAD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A38EE-940E-492C-A6AE-F0170D74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2846-0A52-4E15-AEC5-B8BE7578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5D6D6-E35E-43B6-B0F9-A8699343A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307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53FF4-0E20-4C37-B57A-7144DF02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626A-EE3A-430C-B544-9EEEBD503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A693B-3C7E-4EA2-88DD-87F3DEAD7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D00EF-1125-4CAB-8532-1E7D81F3B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7A2EB-12B5-46B6-883B-8CDFA114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649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BBF5-B48F-4674-A55A-50F55ADCA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F6ECF-66EF-4C8C-92EA-E7A58D924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906B1-C47B-484D-B881-4DE67BEA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B3A20-85E7-4939-A51B-4E7BD8500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568E0-3DEE-4A7C-85B1-6462A534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6712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B3A07-D567-4210-B86A-01F3600E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7C955-2FB2-445E-8A5E-564E547E1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F56911-6897-41B7-A040-75991D564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50D59-CAA9-4301-B527-8C698ED9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D12F7-347A-45DC-8D54-A7544FDAF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9C9FF-BDB8-442D-BD87-2F31FAD4D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183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83C6E-F984-475B-9E74-21C8403A1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54D1F-924D-40A1-81F6-37184366C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14B93-99FB-4D9B-81F6-C84B1766A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42E750-9D57-483D-BA25-EA83C53C4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11A3B7-427C-4928-B5BE-BE8F242C8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AFED65-CAA1-4136-B3BB-4FA21267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DA140A-13F0-4D5A-99C2-3F1D93663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DCE596-EA19-495D-91AF-72D0BAC11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4324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B7906-7265-4D1A-810B-71A9B635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0B527F-01FD-4245-93B4-48D929335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F5FD3-0BF2-4B56-AE98-089F1517E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7BF2C6-32A5-47A4-BBB7-8710B94D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1789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4EAAB7-DABF-4618-90A2-E1BE38156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F8ECA-CFC8-4E4C-9AC3-DB55EAA7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5EA4B-7AA0-403F-8480-10D5CB3C3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6012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75A2-6209-43B4-AB68-A5002EA33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DBB38-4FAC-45A4-8301-8ADC605AA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C1A64-22DF-4473-878B-F8C50BAAC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80343-7A4C-4AA3-B1BE-147CEEDFE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79C74-21CC-4DCF-86F0-8BB3B90F8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393ED-5563-43F5-8356-709B5B2E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3970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0E1CD-3778-4E35-B67F-649A9F1D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9DA5F2-464B-430C-AC27-0C1A006F1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14A69-7CBA-4042-8DBC-E40D91A9A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AA450-1445-4D05-BFA0-5B72535D0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31EC7-2587-448B-A839-FCE4FA8A7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6AE70-A2E8-4C4D-B5A0-AC2EAE17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038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EA888-2255-4CD4-B217-1CAAA7D6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D5573-F656-476C-9733-110688F1B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9D355-5C96-4B7C-93C2-AE8E5879B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743D6-66E5-48B3-8442-743FA4CB6E91}" type="datetimeFigureOut">
              <a:rPr lang="sv-SE" smtClean="0"/>
              <a:t>2022-09-03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82A1A-F4AE-47C7-8B15-674C89536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A29C5-AD2B-4E9B-8A70-F13F32F8B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10ADB-AF70-41C5-BCF9-62653AC383C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503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journals.plos.org/plosone/article?id=10.1371/journal.pone.0076572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onda.io/projects/conda/en/4.6.0/_downloads/52a95608c49671267e40c689e0bc00ca/conda-cheatsheet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E4D0C-7D50-42E4-907B-69C6096A6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sv-SE" sz="8100"/>
              <a:t>Bioinformatics pipeline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89844-44A3-47C2-9ADC-9B82C7FD2B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sv-SE"/>
              <a:t>Sailendra Pradhananga</a:t>
            </a:r>
          </a:p>
        </p:txBody>
      </p:sp>
    </p:spTree>
    <p:extLst>
      <p:ext uri="{BB962C8B-B14F-4D97-AF65-F5344CB8AC3E}">
        <p14:creationId xmlns:p14="http://schemas.microsoft.com/office/powerpoint/2010/main" val="1647886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99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: Shape 101">
            <a:extLst>
              <a:ext uri="{FF2B5EF4-FFF2-40B4-BE49-F238E27FC236}">
                <a16:creationId xmlns:a16="http://schemas.microsoft.com/office/drawing/2014/main" id="{627FF48C-AF46-4D52-998F-ED0BDDEEF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9000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A1E42-4455-416C-AF89-E54A8E6EC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5338194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Why workflow manager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EED1E-338E-49B3-AAC0-52D729D8A056}"/>
              </a:ext>
            </a:extLst>
          </p:cNvPr>
          <p:cNvSpPr txBox="1"/>
          <p:nvPr/>
        </p:nvSpPr>
        <p:spPr>
          <a:xfrm>
            <a:off x="1137034" y="2194101"/>
            <a:ext cx="4742771" cy="3983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Sometime life is easier when we know how things fit together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FB10B-C24B-44C6-82A6-B7AA6D7EB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02" r="4" b="6348"/>
          <a:stretch/>
        </p:blipFill>
        <p:spPr>
          <a:xfrm>
            <a:off x="7612913" y="1137428"/>
            <a:ext cx="3740887" cy="214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A7117B-0271-4058-97FE-4B4D092DA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65" r="1" b="1"/>
          <a:stretch/>
        </p:blipFill>
        <p:spPr>
          <a:xfrm>
            <a:off x="7612912" y="3601878"/>
            <a:ext cx="3740887" cy="214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2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F1A1F-FD71-4FF0-BD79-D24A81A04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Snakemake</a:t>
            </a:r>
            <a:r>
              <a:rPr lang="en-GB" dirty="0"/>
              <a:t> workflow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458B5-2F24-4BE1-B6E6-6417FEA19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Tracks output</a:t>
            </a:r>
            <a:r>
              <a:rPr lang="sv-SE" dirty="0"/>
              <a:t>/input </a:t>
            </a:r>
            <a:r>
              <a:rPr lang="sv-SE" dirty="0" err="1"/>
              <a:t>file</a:t>
            </a:r>
            <a:r>
              <a:rPr lang="sv-SE" dirty="0"/>
              <a:t> </a:t>
            </a:r>
            <a:r>
              <a:rPr lang="sv-SE" dirty="0" err="1"/>
              <a:t>dependencies</a:t>
            </a:r>
            <a:endParaRPr lang="sv-SE" dirty="0"/>
          </a:p>
          <a:p>
            <a:r>
              <a:rPr lang="sv-SE" dirty="0" err="1"/>
              <a:t>Built</a:t>
            </a:r>
            <a:r>
              <a:rPr lang="sv-SE" dirty="0"/>
              <a:t> from </a:t>
            </a:r>
            <a:r>
              <a:rPr lang="sv-SE" dirty="0" err="1"/>
              <a:t>rules</a:t>
            </a:r>
            <a:endParaRPr lang="sv-SE" dirty="0"/>
          </a:p>
          <a:p>
            <a:r>
              <a:rPr lang="sv-SE" dirty="0" err="1"/>
              <a:t>Generalized</a:t>
            </a:r>
            <a:r>
              <a:rPr lang="sv-SE" dirty="0"/>
              <a:t> with wildcards</a:t>
            </a:r>
          </a:p>
          <a:p>
            <a:r>
              <a:rPr lang="sv-SE" dirty="0" err="1"/>
              <a:t>Python</a:t>
            </a:r>
            <a:r>
              <a:rPr lang="sv-SE" dirty="0"/>
              <a:t> </a:t>
            </a:r>
            <a:r>
              <a:rPr lang="sv-SE" dirty="0" err="1"/>
              <a:t>grammar</a:t>
            </a:r>
            <a:r>
              <a:rPr lang="sv-SE" dirty="0"/>
              <a:t> syntax</a:t>
            </a:r>
          </a:p>
          <a:p>
            <a:r>
              <a:rPr lang="sv-SE" dirty="0" err="1"/>
              <a:t>Scale</a:t>
            </a:r>
            <a:r>
              <a:rPr lang="sv-SE" dirty="0"/>
              <a:t> </a:t>
            </a:r>
            <a:r>
              <a:rPr lang="sv-SE" dirty="0" err="1"/>
              <a:t>up</a:t>
            </a:r>
            <a:r>
              <a:rPr lang="sv-SE" dirty="0"/>
              <a:t> in cluster and </a:t>
            </a:r>
            <a:r>
              <a:rPr lang="sv-SE" dirty="0" err="1"/>
              <a:t>cloud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13302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9621E-B191-476A-98F9-CFCF98D77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Example</a:t>
            </a:r>
            <a:r>
              <a:rPr lang="sv-SE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125EB-E742-4394-8459-47BAD794E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Bash</a:t>
            </a:r>
            <a:r>
              <a:rPr lang="sv-SE" dirty="0"/>
              <a:t> script</a:t>
            </a:r>
          </a:p>
          <a:p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846540-8B49-4B4F-BA36-7DC460C6E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28" y="2796752"/>
            <a:ext cx="6306430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0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65997-B2E9-4007-998E-9B71EB267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0515600" cy="1325563"/>
          </a:xfrm>
        </p:spPr>
        <p:txBody>
          <a:bodyPr/>
          <a:lstStyle/>
          <a:p>
            <a:r>
              <a:rPr lang="sv-SE" dirty="0"/>
              <a:t>Snakemake </a:t>
            </a:r>
            <a:r>
              <a:rPr lang="sv-SE" dirty="0" err="1"/>
              <a:t>rules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43C06-1FB6-488B-A152-F25531FB7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82" y="1452169"/>
            <a:ext cx="6646247" cy="32047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292D19-7C3A-483E-9CE6-91164E416F6D}"/>
              </a:ext>
            </a:extLst>
          </p:cNvPr>
          <p:cNvSpPr txBox="1"/>
          <p:nvPr/>
        </p:nvSpPr>
        <p:spPr>
          <a:xfrm>
            <a:off x="1120920" y="5045044"/>
            <a:ext cx="8563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Ubuntu"/>
              </a:rPr>
              <a:t>Rules </a:t>
            </a:r>
            <a:r>
              <a:rPr lang="en-US" dirty="0">
                <a:solidFill>
                  <a:srgbClr val="333333"/>
                </a:solidFill>
                <a:latin typeface="Ubuntu"/>
                <a:sym typeface="Wingdings" panose="05000000000000000000" pitchFamily="2" charset="2"/>
              </a:rPr>
              <a:t> </a:t>
            </a:r>
            <a:r>
              <a:rPr lang="en-US" b="0" i="0" dirty="0">
                <a:solidFill>
                  <a:srgbClr val="333333"/>
                </a:solidFill>
                <a:effectLst/>
                <a:latin typeface="Ubuntu"/>
              </a:rPr>
              <a:t>placeholders(input and output) and wildcards (prefix here but can be anything)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Ubuntu"/>
              </a:rPr>
              <a:t>Based on output of the target it matches the rule and replacing the wildcard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Ubuntu"/>
              </a:rPr>
              <a:t>Now in shell part the values are based on chosen wildcards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Ubuntu"/>
              </a:rPr>
              <a:t>Errors are reported if conditions are not </a:t>
            </a:r>
            <a:r>
              <a:rPr lang="en-US" dirty="0" err="1">
                <a:solidFill>
                  <a:srgbClr val="333333"/>
                </a:solidFill>
                <a:latin typeface="Ubuntu"/>
              </a:rPr>
              <a:t>fullfilled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5643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3CBE-D157-44EB-8051-4060BCC5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snakemake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E8CD9-C621-4B11-B67B-ABF29D21A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C3A5E-E5F1-4A09-9AB0-4E2451235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6977"/>
            <a:ext cx="7263522" cy="473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71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07D4-B3AC-4380-AAC6-7BADAF02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snakemake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D9FA9-9275-4D96-9649-76F3759B7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33ADF-B579-4FFE-B385-27B24FEFA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53" y="1825625"/>
            <a:ext cx="6401693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65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8C20-76AB-4058-B398-51EC980B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Visualization</a:t>
            </a:r>
            <a:r>
              <a:rPr lang="sv-SE" dirty="0"/>
              <a:t> : </a:t>
            </a:r>
            <a:r>
              <a:rPr lang="sv-SE" dirty="0" err="1"/>
              <a:t>rule</a:t>
            </a:r>
            <a:r>
              <a:rPr lang="sv-SE" dirty="0"/>
              <a:t> </a:t>
            </a:r>
            <a:r>
              <a:rPr lang="sv-SE" dirty="0" err="1"/>
              <a:t>graph</a:t>
            </a:r>
            <a:endParaRPr lang="sv-SE" dirty="0"/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B4E1522B-1C84-4A46-B0F0-28DAFBC83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3160712"/>
            <a:ext cx="1593850" cy="247046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8198EB-19FE-4EA6-A6F4-4DC04B3DD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43" y="2020831"/>
            <a:ext cx="1062185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13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F7CC-61E3-43CC-8418-B93FEF02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Visualiztion</a:t>
            </a:r>
            <a:r>
              <a:rPr lang="sv-SE" dirty="0"/>
              <a:t>: Job </a:t>
            </a:r>
            <a:r>
              <a:rPr lang="sv-SE" dirty="0" err="1"/>
              <a:t>graph</a:t>
            </a:r>
            <a:endParaRPr lang="sv-S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D95B67-3ADE-4A94-B535-31745CFC4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3039"/>
            <a:ext cx="10515600" cy="755109"/>
          </a:xfrm>
        </p:spPr>
      </p:pic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2371865-A4A6-4336-ABCC-C72C4A027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467" y="2730499"/>
            <a:ext cx="5275878" cy="257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71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459F-9CD8-4609-9DBD-E36A9FD2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Snakemake </a:t>
            </a:r>
            <a:r>
              <a:rPr lang="sv-SE" dirty="0" err="1"/>
              <a:t>logging</a:t>
            </a:r>
            <a:r>
              <a:rPr lang="sv-SE" dirty="0"/>
              <a:t> </a:t>
            </a:r>
            <a:r>
              <a:rPr lang="sv-SE" dirty="0" err="1"/>
              <a:t>outfiles</a:t>
            </a:r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D70F7F-66F4-4A01-8F6C-1C99CF5C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21" y="1690688"/>
            <a:ext cx="7401958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89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3A70-554B-4867-870C-C1DF4384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Snakemake: </a:t>
            </a:r>
            <a:r>
              <a:rPr lang="sv-SE" dirty="0" err="1"/>
              <a:t>Adding</a:t>
            </a:r>
            <a:r>
              <a:rPr lang="sv-SE" dirty="0"/>
              <a:t> </a:t>
            </a:r>
            <a:r>
              <a:rPr lang="sv-SE" dirty="0" err="1"/>
              <a:t>params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A2B32-174E-4205-980B-0D1AE7768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95C3F-D2DD-4ADE-8130-33D2FF0A9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0315"/>
            <a:ext cx="6529540" cy="359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86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35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Triangle 37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39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9A254-5422-41B6-A033-5B48292D1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sv-SE" sz="3100" dirty="0"/>
              <a:t>A NGS </a:t>
            </a:r>
            <a:r>
              <a:rPr lang="sv-SE" sz="3100" dirty="0" err="1"/>
              <a:t>Bioinformatician</a:t>
            </a:r>
            <a:br>
              <a:rPr lang="sv-SE" sz="3100" dirty="0"/>
            </a:br>
            <a:r>
              <a:rPr lang="sv-SE" sz="3100" dirty="0" err="1"/>
              <a:t>toolkit</a:t>
            </a:r>
            <a:r>
              <a:rPr lang="sv-SE" sz="3100" dirty="0"/>
              <a:t>  </a:t>
            </a:r>
          </a:p>
        </p:txBody>
      </p:sp>
      <p:cxnSp>
        <p:nvCxnSpPr>
          <p:cNvPr id="72" name="Straight Connector 41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A9DF3-2E9B-49FA-96A3-1D964D35D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sv-SE" sz="1500"/>
              <a:t>Essential skill set </a:t>
            </a:r>
          </a:p>
          <a:p>
            <a:pPr lvl="1"/>
            <a:r>
              <a:rPr lang="sv-SE" sz="1500"/>
              <a:t>Operating System </a:t>
            </a:r>
            <a:r>
              <a:rPr lang="sv-SE" sz="1500">
                <a:sym typeface="Wingdings" panose="05000000000000000000" pitchFamily="2" charset="2"/>
              </a:rPr>
              <a:t> </a:t>
            </a:r>
            <a:r>
              <a:rPr lang="sv-SE" sz="1500"/>
              <a:t>Unix/Linux and Bash </a:t>
            </a:r>
          </a:p>
          <a:p>
            <a:pPr lvl="1"/>
            <a:r>
              <a:rPr lang="sv-SE" sz="1500"/>
              <a:t>Progamming </a:t>
            </a:r>
            <a:r>
              <a:rPr lang="sv-SE" sz="1500">
                <a:sym typeface="Wingdings" panose="05000000000000000000" pitchFamily="2" charset="2"/>
              </a:rPr>
              <a:t> </a:t>
            </a:r>
            <a:r>
              <a:rPr lang="sv-SE" sz="1500"/>
              <a:t>Python/Perl , C/C++/Java, R</a:t>
            </a:r>
          </a:p>
          <a:p>
            <a:pPr lvl="1"/>
            <a:r>
              <a:rPr lang="sv-SE" sz="1500"/>
              <a:t>Package and Environment Manager </a:t>
            </a:r>
            <a:r>
              <a:rPr lang="sv-SE" sz="1500">
                <a:sym typeface="Wingdings" panose="05000000000000000000" pitchFamily="2" charset="2"/>
              </a:rPr>
              <a:t> </a:t>
            </a:r>
            <a:r>
              <a:rPr lang="sv-SE" sz="1500"/>
              <a:t>Conda/mamba </a:t>
            </a:r>
          </a:p>
          <a:p>
            <a:pPr lvl="1"/>
            <a:r>
              <a:rPr lang="sv-SE" sz="1500"/>
              <a:t>Workflow Manager </a:t>
            </a:r>
            <a:r>
              <a:rPr lang="sv-SE" sz="1500">
                <a:sym typeface="Wingdings" panose="05000000000000000000" pitchFamily="2" charset="2"/>
              </a:rPr>
              <a:t> </a:t>
            </a:r>
            <a:r>
              <a:rPr lang="sv-SE" sz="1500"/>
              <a:t>Snakemake/Nextflow</a:t>
            </a:r>
          </a:p>
          <a:p>
            <a:pPr lvl="1"/>
            <a:r>
              <a:rPr lang="sv-SE" sz="1500"/>
              <a:t>Automated reports </a:t>
            </a:r>
            <a:r>
              <a:rPr lang="sv-SE" sz="1500">
                <a:sym typeface="Wingdings" panose="05000000000000000000" pitchFamily="2" charset="2"/>
              </a:rPr>
              <a:t></a:t>
            </a:r>
            <a:r>
              <a:rPr lang="sv-SE" sz="1500"/>
              <a:t>Rmarkdown</a:t>
            </a:r>
          </a:p>
          <a:p>
            <a:pPr lvl="1"/>
            <a:r>
              <a:rPr lang="sv-SE" sz="1500"/>
              <a:t>Notebook </a:t>
            </a:r>
            <a:r>
              <a:rPr lang="sv-SE" sz="1500">
                <a:sym typeface="Wingdings" panose="05000000000000000000" pitchFamily="2" charset="2"/>
              </a:rPr>
              <a:t> </a:t>
            </a:r>
            <a:r>
              <a:rPr lang="sv-SE" sz="1500"/>
              <a:t>Jupyter lab or Jupyter notebook</a:t>
            </a:r>
          </a:p>
          <a:p>
            <a:pPr lvl="1"/>
            <a:r>
              <a:rPr lang="sv-SE" sz="1500"/>
              <a:t>Containers </a:t>
            </a:r>
            <a:r>
              <a:rPr lang="sv-SE" sz="1500">
                <a:sym typeface="Wingdings" panose="05000000000000000000" pitchFamily="2" charset="2"/>
              </a:rPr>
              <a:t> </a:t>
            </a:r>
            <a:r>
              <a:rPr lang="sv-SE" sz="1500"/>
              <a:t>Singularity/Docker)</a:t>
            </a:r>
          </a:p>
          <a:p>
            <a:pPr lvl="1"/>
            <a:r>
              <a:rPr lang="sv-SE" sz="1500"/>
              <a:t>Cluster and Cloud </a:t>
            </a:r>
          </a:p>
          <a:p>
            <a:pPr lvl="1"/>
            <a:r>
              <a:rPr lang="sv-SE" sz="1500"/>
              <a:t>Version control </a:t>
            </a:r>
            <a:r>
              <a:rPr lang="sv-SE" sz="1500">
                <a:sym typeface="Wingdings" panose="05000000000000000000" pitchFamily="2" charset="2"/>
              </a:rPr>
              <a:t> </a:t>
            </a:r>
            <a:r>
              <a:rPr lang="sv-SE" sz="1500"/>
              <a:t>Git </a:t>
            </a:r>
          </a:p>
          <a:p>
            <a:pPr marL="457200" lvl="1" indent="0">
              <a:buNone/>
            </a:pPr>
            <a:endParaRPr lang="sv-SE" sz="1500"/>
          </a:p>
        </p:txBody>
      </p:sp>
    </p:spTree>
    <p:extLst>
      <p:ext uri="{BB962C8B-B14F-4D97-AF65-F5344CB8AC3E}">
        <p14:creationId xmlns:p14="http://schemas.microsoft.com/office/powerpoint/2010/main" val="3542344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B5F2-6F3F-4EE6-B14C-F2B7B0A8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Snakemake: </a:t>
            </a:r>
            <a:r>
              <a:rPr lang="sv-SE" dirty="0" err="1"/>
              <a:t>Adding</a:t>
            </a:r>
            <a:r>
              <a:rPr lang="sv-SE" dirty="0"/>
              <a:t> </a:t>
            </a:r>
            <a:r>
              <a:rPr lang="sv-SE" dirty="0" err="1"/>
              <a:t>resource</a:t>
            </a:r>
            <a:r>
              <a:rPr lang="sv-SE" dirty="0"/>
              <a:t> info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A2FBC2-0C2F-4B08-855F-0F7C18E26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120" y="1690688"/>
            <a:ext cx="6575159" cy="4351338"/>
          </a:xfrm>
        </p:spPr>
      </p:pic>
    </p:spTree>
    <p:extLst>
      <p:ext uri="{BB962C8B-B14F-4D97-AF65-F5344CB8AC3E}">
        <p14:creationId xmlns:p14="http://schemas.microsoft.com/office/powerpoint/2010/main" val="1779777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306EE-FDC5-4236-83FD-024F4FAF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Snakemake: </a:t>
            </a:r>
            <a:r>
              <a:rPr lang="sv-SE" dirty="0" err="1"/>
              <a:t>Adding</a:t>
            </a:r>
            <a:r>
              <a:rPr lang="sv-SE" dirty="0"/>
              <a:t> </a:t>
            </a:r>
            <a:r>
              <a:rPr lang="sv-SE" dirty="0" err="1"/>
              <a:t>environment</a:t>
            </a:r>
            <a:r>
              <a:rPr lang="sv-SE" dirty="0"/>
              <a:t>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EBBFF-AE7F-4067-B9CE-2AE68390D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C878E-E0FF-491F-99FC-AF54720D4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506148"/>
            <a:ext cx="7048500" cy="517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04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B5346-C5B3-423C-9326-AD7D47B8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Snakemake </a:t>
            </a:r>
            <a:r>
              <a:rPr lang="sv-SE" dirty="0" err="1"/>
              <a:t>commandline</a:t>
            </a:r>
            <a:endParaRPr lang="sv-S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AD21F4-42DB-463C-8923-58EFA4D80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238" y="1797799"/>
            <a:ext cx="5906324" cy="6477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B2A81B-D517-4E1E-A792-05724CA46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8" y="2820931"/>
            <a:ext cx="6325483" cy="80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5D408D-EE68-445B-85DD-D28EDEB05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59" y="4006011"/>
            <a:ext cx="4286848" cy="666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817C04-471D-4BEF-865D-3F48E52D5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59" y="5191091"/>
            <a:ext cx="4143953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43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441C7-BBEF-4F92-92C2-0BCB96085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Case </a:t>
            </a:r>
            <a:r>
              <a:rPr lang="sv-SE" dirty="0" err="1"/>
              <a:t>study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A1D70-0A1D-4D23-B9EB-294C131DD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hlinkClick r:id="rId2"/>
              </a:rPr>
              <a:t>https://journals.plos.org/plosone/article?id=10.1371/journal.pone.0076572</a:t>
            </a:r>
            <a:endParaRPr lang="sv-SE" dirty="0"/>
          </a:p>
          <a:p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C1EA8-E74D-4A72-8FED-9E4386AD5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2292"/>
            <a:ext cx="12192000" cy="363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58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59645-AB1A-4DB8-B69F-82AFF727D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52E6-387D-47C5-A6AD-EFF0C21C4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See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on </a:t>
            </a:r>
            <a:r>
              <a:rPr lang="sv-SE" dirty="0" err="1"/>
              <a:t>github</a:t>
            </a:r>
            <a:endParaRPr lang="sv-SE" dirty="0"/>
          </a:p>
          <a:p>
            <a:r>
              <a:rPr lang="sv-SE" dirty="0" err="1"/>
              <a:t>Biological</a:t>
            </a:r>
            <a:r>
              <a:rPr lang="sv-SE" dirty="0"/>
              <a:t> </a:t>
            </a:r>
            <a:r>
              <a:rPr lang="sv-SE" dirty="0" err="1"/>
              <a:t>question</a:t>
            </a:r>
            <a:r>
              <a:rPr lang="sv-SE" dirty="0"/>
              <a:t>:</a:t>
            </a:r>
          </a:p>
          <a:p>
            <a:pPr lvl="1"/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Studied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methicillin-resistant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sv-SE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Staphylococcus</a:t>
            </a:r>
            <a:r>
              <a:rPr lang="sv-SE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sv-SE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aureus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(MRSA)</a:t>
            </a:r>
          </a:p>
          <a:p>
            <a:pPr lvl="1"/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Lytic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bactreiophages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as potential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therapeutic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agent </a:t>
            </a:r>
          </a:p>
          <a:p>
            <a:pPr lvl="1"/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Gp67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was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identified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as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transciption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factor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with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antimicrobial</a:t>
            </a:r>
            <a:r>
              <a:rPr lang="sv-SE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sv-SE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activity</a:t>
            </a:r>
            <a:endParaRPr lang="sv-SE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To identify </a:t>
            </a:r>
            <a:r>
              <a:rPr lang="en-US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S. aureus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genes repressed by gp67, the authors expressed gp67 in </a:t>
            </a:r>
            <a:r>
              <a:rPr lang="en-US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S. aureus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cells. RNA-seq was then performed on three S. aureus strains:</a:t>
            </a:r>
          </a:p>
          <a:p>
            <a:pPr lvl="1"/>
            <a:r>
              <a:rPr lang="en-US" sz="13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RN4220 with pRMC2 with gp67</a:t>
            </a:r>
          </a:p>
          <a:p>
            <a:pPr lvl="1"/>
            <a:r>
              <a:rPr lang="en-US" sz="13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RN4220 with empty pRMC2</a:t>
            </a:r>
          </a:p>
          <a:p>
            <a:pPr lvl="1"/>
            <a:r>
              <a:rPr lang="en-US" sz="13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NCTC8325-4</a:t>
            </a:r>
          </a:p>
          <a:p>
            <a:pPr lvl="1"/>
            <a:endParaRPr lang="sv-SE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/>
            <a:endParaRPr lang="sv-SE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/>
            <a:endParaRPr lang="sv-SE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/>
            <a:endParaRPr lang="sv-SE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pPr marL="457200" lvl="1" indent="0">
              <a:buNone/>
            </a:pPr>
            <a:endParaRPr lang="sv-SE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460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18B47EC-880C-488C-A09F-1082C7675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0" y="0"/>
            <a:ext cx="121928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44BF5144-F7BD-4540-9CFD-700A8426D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0" y="1466224"/>
            <a:ext cx="5439902" cy="3925553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AF740A-B475-464C-A909-E7B78BE28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767" y="457200"/>
            <a:ext cx="10309358" cy="354013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3A9F6F1-655F-4F08-96D0-11C494314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75" y="1166812"/>
            <a:ext cx="4946650" cy="5335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0F79E3-CE1D-4A2A-A35B-998446E95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82" y="1950856"/>
            <a:ext cx="3261741" cy="2956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Running the snakemake</a:t>
            </a:r>
          </a:p>
        </p:txBody>
      </p:sp>
    </p:spTree>
    <p:extLst>
      <p:ext uri="{BB962C8B-B14F-4D97-AF65-F5344CB8AC3E}">
        <p14:creationId xmlns:p14="http://schemas.microsoft.com/office/powerpoint/2010/main" val="4270222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93120-1516-49FE-AC60-E6F297AD4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endParaRPr lang="sv-SE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E8071-3B3E-4FA2-9BE7-5A4AAE315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38" b="11899"/>
          <a:stretch/>
        </p:blipFill>
        <p:spPr>
          <a:xfrm>
            <a:off x="20" y="-326561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8460-BBC9-4AF0-8B7A-26D0E1A0B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sv-SE" sz="18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sv-SE" sz="1800" b="1" dirty="0" err="1">
                <a:sym typeface="Wingdings" panose="05000000000000000000" pitchFamily="2" charset="2"/>
              </a:rPr>
              <a:t>Command</a:t>
            </a:r>
            <a:r>
              <a:rPr lang="sv-SE" sz="1800" b="1" dirty="0">
                <a:sym typeface="Wingdings" panose="05000000000000000000" pitchFamily="2" charset="2"/>
              </a:rPr>
              <a:t> </a:t>
            </a:r>
            <a:r>
              <a:rPr lang="sv-SE" sz="1800" b="1" dirty="0" err="1">
                <a:sym typeface="Wingdings" panose="05000000000000000000" pitchFamily="2" charset="2"/>
              </a:rPr>
              <a:t>line</a:t>
            </a:r>
            <a:r>
              <a:rPr lang="sv-SE" sz="1800" b="1" dirty="0">
                <a:sym typeface="Wingdings" panose="05000000000000000000" pitchFamily="2" charset="2"/>
              </a:rPr>
              <a:t> interface (CLI) and </a:t>
            </a:r>
            <a:r>
              <a:rPr lang="sv-SE" sz="1800" b="1" dirty="0" err="1">
                <a:sym typeface="Wingdings" panose="05000000000000000000" pitchFamily="2" charset="2"/>
              </a:rPr>
              <a:t>scripting</a:t>
            </a:r>
            <a:endParaRPr lang="sv-SE" sz="1800" b="1" dirty="0">
              <a:sym typeface="Wingdings" panose="05000000000000000000" pitchFamily="2" charset="2"/>
            </a:endParaRPr>
          </a:p>
          <a:p>
            <a:r>
              <a:rPr lang="sv-SE" sz="1800" b="1" dirty="0">
                <a:sym typeface="Wingdings" panose="05000000000000000000" pitchFamily="2" charset="2"/>
              </a:rPr>
              <a:t>Most </a:t>
            </a:r>
            <a:r>
              <a:rPr lang="sv-SE" sz="1800" b="1" dirty="0" err="1">
                <a:sym typeface="Wingdings" panose="05000000000000000000" pitchFamily="2" charset="2"/>
              </a:rPr>
              <a:t>popular</a:t>
            </a:r>
            <a:r>
              <a:rPr lang="sv-SE" sz="1800" b="1" dirty="0">
                <a:sym typeface="Wingdings" panose="05000000000000000000" pitchFamily="2" charset="2"/>
              </a:rPr>
              <a:t> </a:t>
            </a:r>
            <a:r>
              <a:rPr lang="sv-SE" sz="1800" b="1" dirty="0" err="1">
                <a:sym typeface="Wingdings" panose="05000000000000000000" pitchFamily="2" charset="2"/>
              </a:rPr>
              <a:t>unix</a:t>
            </a:r>
            <a:r>
              <a:rPr lang="sv-SE" sz="1800" b="1" dirty="0">
                <a:sym typeface="Wingdings" panose="05000000000000000000" pitchFamily="2" charset="2"/>
              </a:rPr>
              <a:t> </a:t>
            </a:r>
            <a:r>
              <a:rPr lang="sv-SE" sz="1800" b="1" dirty="0" err="1">
                <a:sym typeface="Wingdings" panose="05000000000000000000" pitchFamily="2" charset="2"/>
              </a:rPr>
              <a:t>shell</a:t>
            </a:r>
            <a:r>
              <a:rPr lang="sv-SE" sz="1800" b="1" dirty="0">
                <a:sym typeface="Wingdings" panose="05000000000000000000" pitchFamily="2" charset="2"/>
              </a:rPr>
              <a:t> is </a:t>
            </a:r>
            <a:r>
              <a:rPr lang="sv-SE" sz="1800" b="1" dirty="0" err="1">
                <a:sym typeface="Wingdings" panose="05000000000000000000" pitchFamily="2" charset="2"/>
              </a:rPr>
              <a:t>bash</a:t>
            </a:r>
            <a:r>
              <a:rPr lang="sv-SE" sz="1800" b="1" dirty="0">
                <a:sym typeface="Wingdings" panose="05000000000000000000" pitchFamily="2" charset="2"/>
              </a:rPr>
              <a:t> and </a:t>
            </a:r>
            <a:r>
              <a:rPr lang="sv-SE" sz="1800" b="1" dirty="0" err="1">
                <a:sym typeface="Wingdings" panose="05000000000000000000" pitchFamily="2" charset="2"/>
              </a:rPr>
              <a:t>basic</a:t>
            </a:r>
            <a:r>
              <a:rPr lang="sv-SE" sz="1800" b="1" dirty="0">
                <a:sym typeface="Wingdings" panose="05000000000000000000" pitchFamily="2" charset="2"/>
              </a:rPr>
              <a:t> implementation</a:t>
            </a:r>
          </a:p>
          <a:p>
            <a:r>
              <a:rPr lang="sv-SE" sz="1800" b="1" dirty="0" err="1"/>
              <a:t>L</a:t>
            </a:r>
            <a:r>
              <a:rPr lang="sv-SE" sz="1800" b="1" i="0" dirty="0" err="1">
                <a:effectLst/>
              </a:rPr>
              <a:t>ingua</a:t>
            </a:r>
            <a:r>
              <a:rPr lang="sv-SE" sz="1800" b="1" i="0" dirty="0">
                <a:effectLst/>
              </a:rPr>
              <a:t> </a:t>
            </a:r>
            <a:r>
              <a:rPr lang="sv-SE" sz="1800" b="1" i="0" dirty="0" err="1">
                <a:effectLst/>
              </a:rPr>
              <a:t>franca</a:t>
            </a:r>
            <a:r>
              <a:rPr lang="sv-SE" sz="1800" b="1" i="0" dirty="0">
                <a:effectLst/>
              </a:rPr>
              <a:t> </a:t>
            </a:r>
          </a:p>
          <a:p>
            <a:r>
              <a:rPr lang="sv-SE" sz="1800" b="1" dirty="0" err="1"/>
              <a:t>Can</a:t>
            </a:r>
            <a:r>
              <a:rPr lang="sv-SE" sz="1800" b="1" dirty="0"/>
              <a:t> be </a:t>
            </a:r>
            <a:r>
              <a:rPr lang="sv-SE" sz="1800" b="1" dirty="0" err="1"/>
              <a:t>changed</a:t>
            </a:r>
            <a:r>
              <a:rPr lang="sv-SE" sz="1800" b="1" dirty="0"/>
              <a:t> </a:t>
            </a:r>
            <a:r>
              <a:rPr lang="sv-SE" sz="1800" b="1" dirty="0" err="1"/>
              <a:t>together</a:t>
            </a:r>
            <a:r>
              <a:rPr lang="sv-SE" sz="1800" b="1" dirty="0"/>
              <a:t> to make </a:t>
            </a:r>
            <a:r>
              <a:rPr lang="sv-SE" sz="1800" b="1" dirty="0" err="1"/>
              <a:t>complex</a:t>
            </a:r>
            <a:r>
              <a:rPr lang="sv-SE" sz="1800" b="1" dirty="0"/>
              <a:t> manipulation</a:t>
            </a:r>
          </a:p>
          <a:p>
            <a:r>
              <a:rPr lang="sv-SE" sz="1800" b="1" dirty="0" err="1"/>
              <a:t>Tutorial</a:t>
            </a:r>
            <a:r>
              <a:rPr lang="sv-SE" sz="1800" b="1" dirty="0"/>
              <a:t> : https://swcarpentry.github.io/shell-novice/01-intro/index.html</a:t>
            </a:r>
          </a:p>
          <a:p>
            <a:pPr marL="0" indent="0">
              <a:buNone/>
            </a:pPr>
            <a:endParaRPr lang="sv-SE" sz="1800" b="1" dirty="0"/>
          </a:p>
          <a:p>
            <a:endParaRPr lang="sv-SE" sz="1800" b="1" dirty="0"/>
          </a:p>
        </p:txBody>
      </p:sp>
    </p:spTree>
    <p:extLst>
      <p:ext uri="{BB962C8B-B14F-4D97-AF65-F5344CB8AC3E}">
        <p14:creationId xmlns:p14="http://schemas.microsoft.com/office/powerpoint/2010/main" val="2239051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AB3A0-DDBD-4635-AD03-3AC88870F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Package and environment manager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F6F22-356B-4E2D-B23B-5473060FA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189" y="1355646"/>
            <a:ext cx="9349468" cy="35527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A7B9AA-C2D3-4C59-905E-8CA2099C73AA}"/>
              </a:ext>
            </a:extLst>
          </p:cNvPr>
          <p:cNvSpPr txBox="1"/>
          <p:nvPr/>
        </p:nvSpPr>
        <p:spPr>
          <a:xfrm>
            <a:off x="1046389" y="4803075"/>
            <a:ext cx="97862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Package, dependency and environment manager</a:t>
            </a:r>
          </a:p>
          <a:p>
            <a:r>
              <a:rPr lang="en-US" sz="2800" dirty="0"/>
              <a:t>Any program </a:t>
            </a:r>
            <a:r>
              <a:rPr lang="sv-SE" sz="2800" dirty="0"/>
              <a:t>(</a:t>
            </a:r>
            <a:r>
              <a:rPr lang="sv-SE" sz="2800" dirty="0" err="1"/>
              <a:t>python</a:t>
            </a:r>
            <a:r>
              <a:rPr lang="sv-SE" sz="2800" dirty="0"/>
              <a:t>, </a:t>
            </a:r>
            <a:r>
              <a:rPr lang="sv-SE" sz="2800" dirty="0" err="1"/>
              <a:t>snakemake</a:t>
            </a:r>
            <a:r>
              <a:rPr lang="sv-SE" sz="2800" dirty="0"/>
              <a:t>, and </a:t>
            </a:r>
            <a:r>
              <a:rPr lang="sv-SE" sz="2800" dirty="0" err="1"/>
              <a:t>hundreds</a:t>
            </a:r>
            <a:r>
              <a:rPr lang="sv-SE" sz="2800" dirty="0"/>
              <a:t> </a:t>
            </a:r>
            <a:r>
              <a:rPr lang="sv-SE" sz="2800" dirty="0" err="1"/>
              <a:t>of</a:t>
            </a:r>
            <a:r>
              <a:rPr lang="sv-SE" sz="2800" dirty="0"/>
              <a:t> …)</a:t>
            </a:r>
          </a:p>
          <a:p>
            <a:r>
              <a:rPr lang="sv-SE" sz="2800" dirty="0" err="1"/>
              <a:t>Solves</a:t>
            </a:r>
            <a:r>
              <a:rPr lang="sv-SE" sz="2800" dirty="0"/>
              <a:t> </a:t>
            </a:r>
            <a:r>
              <a:rPr lang="sv-SE" sz="2800" dirty="0" err="1"/>
              <a:t>dependencies</a:t>
            </a:r>
            <a:r>
              <a:rPr lang="sv-SE" sz="2800" dirty="0"/>
              <a:t> and </a:t>
            </a:r>
            <a:r>
              <a:rPr lang="sv-SE" sz="2800" dirty="0" err="1"/>
              <a:t>environment</a:t>
            </a:r>
            <a:endParaRPr lang="sv-SE" sz="2800" dirty="0"/>
          </a:p>
          <a:p>
            <a:endParaRPr lang="sv-SE" sz="2800" dirty="0"/>
          </a:p>
        </p:txBody>
      </p:sp>
    </p:spTree>
    <p:extLst>
      <p:ext uri="{BB962C8B-B14F-4D97-AF65-F5344CB8AC3E}">
        <p14:creationId xmlns:p14="http://schemas.microsoft.com/office/powerpoint/2010/main" val="38276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F61F-0C28-4FD6-BA76-67350D8D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Install</a:t>
            </a:r>
            <a:r>
              <a:rPr lang="sv-SE" dirty="0"/>
              <a:t> </a:t>
            </a:r>
            <a:r>
              <a:rPr lang="sv-SE" dirty="0" err="1"/>
              <a:t>now</a:t>
            </a:r>
            <a:r>
              <a:rPr lang="sv-SE" dirty="0"/>
              <a:t>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8117B-CC60-4F3C-B86B-AC59968DF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https://docs.conda.io/projects/conda/en/latest/user-guide/install/index.html</a:t>
            </a:r>
          </a:p>
        </p:txBody>
      </p:sp>
    </p:spTree>
    <p:extLst>
      <p:ext uri="{BB962C8B-B14F-4D97-AF65-F5344CB8AC3E}">
        <p14:creationId xmlns:p14="http://schemas.microsoft.com/office/powerpoint/2010/main" val="580317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0EE4-9F5B-49CC-8A5A-B3F6B1C7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Conda</a:t>
            </a:r>
            <a:r>
              <a:rPr lang="sv-SE" dirty="0"/>
              <a:t> </a:t>
            </a:r>
            <a:r>
              <a:rPr lang="sv-SE" dirty="0" err="1"/>
              <a:t>concepts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34D9-2BA7-441D-8916-02CF12016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Channels </a:t>
            </a:r>
          </a:p>
          <a:p>
            <a:pPr lvl="1"/>
            <a:r>
              <a:rPr lang="sv-SE" dirty="0" err="1"/>
              <a:t>Bioconda</a:t>
            </a:r>
            <a:endParaRPr lang="sv-SE" dirty="0"/>
          </a:p>
          <a:p>
            <a:pPr lvl="1"/>
            <a:r>
              <a:rPr lang="sv-SE" dirty="0" err="1"/>
              <a:t>Conda-forge</a:t>
            </a:r>
            <a:endParaRPr lang="sv-SE" dirty="0"/>
          </a:p>
          <a:p>
            <a:r>
              <a:rPr lang="sv-SE" dirty="0" err="1"/>
              <a:t>Various</a:t>
            </a:r>
            <a:r>
              <a:rPr lang="sv-SE" dirty="0"/>
              <a:t> </a:t>
            </a:r>
            <a:r>
              <a:rPr lang="sv-SE" dirty="0" err="1"/>
              <a:t>condas</a:t>
            </a:r>
            <a:endParaRPr lang="sv-SE" dirty="0"/>
          </a:p>
          <a:p>
            <a:pPr lvl="1"/>
            <a:r>
              <a:rPr lang="sv-SE" dirty="0"/>
              <a:t>Anaconda -&gt; </a:t>
            </a:r>
            <a:r>
              <a:rPr lang="sv-SE" dirty="0" err="1"/>
              <a:t>big</a:t>
            </a:r>
            <a:r>
              <a:rPr lang="sv-SE" dirty="0"/>
              <a:t> </a:t>
            </a:r>
            <a:r>
              <a:rPr lang="sv-SE" dirty="0" err="1"/>
              <a:t>one</a:t>
            </a:r>
            <a:r>
              <a:rPr lang="sv-SE" dirty="0"/>
              <a:t>, </a:t>
            </a:r>
            <a:r>
              <a:rPr lang="sv-SE" dirty="0" err="1"/>
              <a:t>have</a:t>
            </a:r>
            <a:r>
              <a:rPr lang="sv-SE" dirty="0"/>
              <a:t> 7500 </a:t>
            </a:r>
            <a:r>
              <a:rPr lang="sv-SE" dirty="0" err="1"/>
              <a:t>open</a:t>
            </a:r>
            <a:r>
              <a:rPr lang="sv-SE" dirty="0"/>
              <a:t> source </a:t>
            </a:r>
            <a:r>
              <a:rPr lang="sv-SE" dirty="0" err="1"/>
              <a:t>package</a:t>
            </a:r>
            <a:endParaRPr lang="sv-SE" dirty="0"/>
          </a:p>
          <a:p>
            <a:pPr lvl="1"/>
            <a:r>
              <a:rPr lang="sv-SE" dirty="0" err="1"/>
              <a:t>Miniconda</a:t>
            </a:r>
            <a:r>
              <a:rPr lang="sv-SE" dirty="0"/>
              <a:t> -&gt;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essential</a:t>
            </a:r>
            <a:r>
              <a:rPr lang="sv-SE" dirty="0"/>
              <a:t> </a:t>
            </a:r>
            <a:r>
              <a:rPr lang="sv-SE" dirty="0" err="1"/>
              <a:t>one</a:t>
            </a:r>
            <a:r>
              <a:rPr lang="sv-SE" dirty="0"/>
              <a:t> to get </a:t>
            </a:r>
            <a:r>
              <a:rPr lang="sv-SE" dirty="0" err="1"/>
              <a:t>started</a:t>
            </a:r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marL="457200" lvl="1" indent="0">
              <a:buNone/>
            </a:pPr>
            <a:r>
              <a:rPr lang="sv-SE" dirty="0"/>
              <a:t>I </a:t>
            </a:r>
            <a:r>
              <a:rPr lang="sv-SE" dirty="0" err="1"/>
              <a:t>suggest</a:t>
            </a:r>
            <a:r>
              <a:rPr lang="sv-SE" dirty="0"/>
              <a:t> </a:t>
            </a:r>
            <a:r>
              <a:rPr lang="sv-SE" dirty="0" err="1"/>
              <a:t>Miniconda</a:t>
            </a:r>
            <a:r>
              <a:rPr lang="sv-SE" dirty="0"/>
              <a:t> </a:t>
            </a:r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60193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EF81-26D5-41CE-B598-08FE3062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Defining</a:t>
            </a:r>
            <a:r>
              <a:rPr lang="sv-SE" dirty="0"/>
              <a:t> and </a:t>
            </a:r>
            <a:r>
              <a:rPr lang="sv-SE" dirty="0" err="1"/>
              <a:t>sharing</a:t>
            </a:r>
            <a:r>
              <a:rPr lang="sv-SE" dirty="0"/>
              <a:t> </a:t>
            </a:r>
            <a:r>
              <a:rPr lang="sv-SE" dirty="0" err="1"/>
              <a:t>environments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EE47F-0C5F-4700-A621-61FD2193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Via YML </a:t>
            </a:r>
            <a:r>
              <a:rPr lang="sv-SE" dirty="0" err="1"/>
              <a:t>file</a:t>
            </a:r>
            <a:endParaRPr lang="sv-SE" dirty="0"/>
          </a:p>
          <a:p>
            <a:r>
              <a:rPr lang="sv-SE" dirty="0"/>
              <a:t>Ex:- from </a:t>
            </a:r>
            <a:r>
              <a:rPr lang="sv-SE" dirty="0" err="1"/>
              <a:t>our</a:t>
            </a:r>
            <a:r>
              <a:rPr lang="sv-SE" dirty="0"/>
              <a:t> repo , </a:t>
            </a:r>
            <a:r>
              <a:rPr lang="sv-SE" dirty="0" err="1"/>
              <a:t>enviroment.yml</a:t>
            </a:r>
            <a:endParaRPr lang="sv-SE" dirty="0"/>
          </a:p>
          <a:p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A6B8E-B996-4A42-A710-AE955560C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231" y="1690688"/>
            <a:ext cx="4991197" cy="34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90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5058-304E-44B5-AD2F-51F004808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Basic operation </a:t>
            </a:r>
            <a:r>
              <a:rPr lang="sv-SE" dirty="0" err="1"/>
              <a:t>example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C9317-7512-4C97-8454-5A3ECDD4A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Cheat</a:t>
            </a:r>
            <a:r>
              <a:rPr lang="sv-SE" dirty="0"/>
              <a:t> </a:t>
            </a:r>
            <a:r>
              <a:rPr lang="sv-SE" dirty="0" err="1"/>
              <a:t>code</a:t>
            </a:r>
            <a:endParaRPr lang="sv-SE" dirty="0"/>
          </a:p>
          <a:p>
            <a:r>
              <a:rPr lang="sv-SE" dirty="0">
                <a:hlinkClick r:id="rId2"/>
              </a:rPr>
              <a:t>https://docs.conda.io/projects/conda/en/4.6.0/_downloads/52a95608c49671267e40c689e0bc00ca/conda-cheatsheet.pdf</a:t>
            </a:r>
            <a:endParaRPr lang="sv-SE" dirty="0"/>
          </a:p>
          <a:p>
            <a:r>
              <a:rPr lang="sv-SE" dirty="0" err="1"/>
              <a:t>Find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create</a:t>
            </a:r>
            <a:r>
              <a:rPr lang="sv-SE" dirty="0"/>
              <a:t> a new </a:t>
            </a:r>
            <a:r>
              <a:rPr lang="sv-SE" dirty="0" err="1"/>
              <a:t>environment</a:t>
            </a:r>
            <a:endParaRPr lang="sv-SE" dirty="0"/>
          </a:p>
          <a:p>
            <a:r>
              <a:rPr lang="sv-SE" dirty="0" err="1"/>
              <a:t>How</a:t>
            </a:r>
            <a:r>
              <a:rPr lang="sv-SE" dirty="0"/>
              <a:t> do call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environment</a:t>
            </a:r>
            <a:endParaRPr lang="sv-SE" dirty="0"/>
          </a:p>
          <a:p>
            <a:r>
              <a:rPr lang="sv-SE" dirty="0" err="1"/>
              <a:t>Update</a:t>
            </a:r>
            <a:r>
              <a:rPr lang="sv-SE" dirty="0"/>
              <a:t> the </a:t>
            </a:r>
            <a:r>
              <a:rPr lang="sv-SE" dirty="0" err="1"/>
              <a:t>environment</a:t>
            </a:r>
            <a:endParaRPr lang="sv-SE" dirty="0"/>
          </a:p>
          <a:p>
            <a:r>
              <a:rPr lang="sv-SE" dirty="0" err="1"/>
              <a:t>Activate</a:t>
            </a:r>
            <a:r>
              <a:rPr lang="sv-SE" dirty="0"/>
              <a:t> and </a:t>
            </a:r>
            <a:r>
              <a:rPr lang="sv-SE" dirty="0" err="1"/>
              <a:t>deactivate</a:t>
            </a:r>
            <a:r>
              <a:rPr lang="sv-SE" dirty="0"/>
              <a:t> </a:t>
            </a:r>
            <a:r>
              <a:rPr lang="sv-SE" dirty="0" err="1"/>
              <a:t>environment</a:t>
            </a: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07798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4">
            <a:extLst>
              <a:ext uri="{FF2B5EF4-FFF2-40B4-BE49-F238E27FC236}">
                <a16:creationId xmlns:a16="http://schemas.microsoft.com/office/drawing/2014/main" id="{E0F901BB-7A9C-4782-8C5A-6C8718133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6">
            <a:extLst>
              <a:ext uri="{FF2B5EF4-FFF2-40B4-BE49-F238E27FC236}">
                <a16:creationId xmlns:a16="http://schemas.microsoft.com/office/drawing/2014/main" id="{8613BD32-1832-419B-B375-14DAB288B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26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FF1BA-B042-498A-9C1C-15E3A455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8393"/>
            <a:ext cx="6155576" cy="14959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/>
              <a:t>Making workflow/pipelines</a:t>
            </a:r>
          </a:p>
        </p:txBody>
      </p:sp>
      <p:grpSp>
        <p:nvGrpSpPr>
          <p:cNvPr id="194" name="Group 198">
            <a:extLst>
              <a:ext uri="{FF2B5EF4-FFF2-40B4-BE49-F238E27FC236}">
                <a16:creationId xmlns:a16="http://schemas.microsoft.com/office/drawing/2014/main" id="{80502334-5514-42B6-9B5A-09A1BF6C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19049"/>
            <a:ext cx="242107" cy="1340860"/>
            <a:chOff x="56167" y="899960"/>
            <a:chExt cx="242107" cy="1340860"/>
          </a:xfrm>
        </p:grpSpPr>
        <p:sp>
          <p:nvSpPr>
            <p:cNvPr id="200" name="Rectangle 2">
              <a:extLst>
                <a:ext uri="{FF2B5EF4-FFF2-40B4-BE49-F238E27FC236}">
                  <a16:creationId xmlns:a16="http://schemas.microsoft.com/office/drawing/2014/main" id="{5421613B-5518-43AB-8CF4-E11660F65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59">
              <a:extLst>
                <a:ext uri="{FF2B5EF4-FFF2-40B4-BE49-F238E27FC236}">
                  <a16:creationId xmlns:a16="http://schemas.microsoft.com/office/drawing/2014/main" id="{69D46798-8812-4D9E-B799-2C180FA52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">
              <a:extLst>
                <a:ext uri="{FF2B5EF4-FFF2-40B4-BE49-F238E27FC236}">
                  <a16:creationId xmlns:a16="http://schemas.microsoft.com/office/drawing/2014/main" id="{E8FD45F3-60EE-45D5-B4F8-6E4473936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59">
              <a:extLst>
                <a:ext uri="{FF2B5EF4-FFF2-40B4-BE49-F238E27FC236}">
                  <a16:creationId xmlns:a16="http://schemas.microsoft.com/office/drawing/2014/main" id="{58584D90-B7C0-4061-8668-E82E0176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">
              <a:extLst>
                <a:ext uri="{FF2B5EF4-FFF2-40B4-BE49-F238E27FC236}">
                  <a16:creationId xmlns:a16="http://schemas.microsoft.com/office/drawing/2014/main" id="{AA4C7832-F906-4B01-81FC-C26999725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59">
              <a:extLst>
                <a:ext uri="{FF2B5EF4-FFF2-40B4-BE49-F238E27FC236}">
                  <a16:creationId xmlns:a16="http://schemas.microsoft.com/office/drawing/2014/main" id="{6734917D-6096-4F12-8DAD-2E608BD49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">
              <a:extLst>
                <a:ext uri="{FF2B5EF4-FFF2-40B4-BE49-F238E27FC236}">
                  <a16:creationId xmlns:a16="http://schemas.microsoft.com/office/drawing/2014/main" id="{726D41DE-02D0-4060-9451-4D15DFBB9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59">
              <a:extLst>
                <a:ext uri="{FF2B5EF4-FFF2-40B4-BE49-F238E27FC236}">
                  <a16:creationId xmlns:a16="http://schemas.microsoft.com/office/drawing/2014/main" id="{C40F679F-C204-42EF-977A-5EDE9977F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">
              <a:extLst>
                <a:ext uri="{FF2B5EF4-FFF2-40B4-BE49-F238E27FC236}">
                  <a16:creationId xmlns:a16="http://schemas.microsoft.com/office/drawing/2014/main" id="{523723A6-F84E-428B-8C75-6604E95A9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59">
              <a:extLst>
                <a:ext uri="{FF2B5EF4-FFF2-40B4-BE49-F238E27FC236}">
                  <a16:creationId xmlns:a16="http://schemas.microsoft.com/office/drawing/2014/main" id="{F7A2A286-75CB-4CB6-91C1-AE8BDF2D1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">
              <a:extLst>
                <a:ext uri="{FF2B5EF4-FFF2-40B4-BE49-F238E27FC236}">
                  <a16:creationId xmlns:a16="http://schemas.microsoft.com/office/drawing/2014/main" id="{4963AFED-0806-44A0-8FFA-5CC55D641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59">
              <a:extLst>
                <a:ext uri="{FF2B5EF4-FFF2-40B4-BE49-F238E27FC236}">
                  <a16:creationId xmlns:a16="http://schemas.microsoft.com/office/drawing/2014/main" id="{36C7B061-9EBF-407F-B401-58386AA5B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">
              <a:extLst>
                <a:ext uri="{FF2B5EF4-FFF2-40B4-BE49-F238E27FC236}">
                  <a16:creationId xmlns:a16="http://schemas.microsoft.com/office/drawing/2014/main" id="{99D524F7-85FC-474C-8F49-E5C3327AA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59">
              <a:extLst>
                <a:ext uri="{FF2B5EF4-FFF2-40B4-BE49-F238E27FC236}">
                  <a16:creationId xmlns:a16="http://schemas.microsoft.com/office/drawing/2014/main" id="{FF269923-8197-4398-A7FE-ACD16B739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">
              <a:extLst>
                <a:ext uri="{FF2B5EF4-FFF2-40B4-BE49-F238E27FC236}">
                  <a16:creationId xmlns:a16="http://schemas.microsoft.com/office/drawing/2014/main" id="{C9FDAC4E-A0E9-4B02-AE8B-CBDBDF18F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59">
              <a:extLst>
                <a:ext uri="{FF2B5EF4-FFF2-40B4-BE49-F238E27FC236}">
                  <a16:creationId xmlns:a16="http://schemas.microsoft.com/office/drawing/2014/main" id="{387FFA66-3F54-4ED2-A0BA-E541E0E0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">
              <a:extLst>
                <a:ext uri="{FF2B5EF4-FFF2-40B4-BE49-F238E27FC236}">
                  <a16:creationId xmlns:a16="http://schemas.microsoft.com/office/drawing/2014/main" id="{4EC8757B-51BE-41EF-B4C1-70E5C71E9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59">
              <a:extLst>
                <a:ext uri="{FF2B5EF4-FFF2-40B4-BE49-F238E27FC236}">
                  <a16:creationId xmlns:a16="http://schemas.microsoft.com/office/drawing/2014/main" id="{D8F6E1FE-5C65-401B-AE75-95AAD6354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">
              <a:extLst>
                <a:ext uri="{FF2B5EF4-FFF2-40B4-BE49-F238E27FC236}">
                  <a16:creationId xmlns:a16="http://schemas.microsoft.com/office/drawing/2014/main" id="{D0F4DB1A-6A84-4376-8997-1F23136E9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59">
              <a:extLst>
                <a:ext uri="{FF2B5EF4-FFF2-40B4-BE49-F238E27FC236}">
                  <a16:creationId xmlns:a16="http://schemas.microsoft.com/office/drawing/2014/main" id="{74B4AF8C-413A-4BAB-9BD1-2240526351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1C5DD38A-D028-901A-7157-6F2F9B19A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2838359"/>
            <a:ext cx="6155576" cy="3379561"/>
          </a:xfrm>
        </p:spPr>
        <p:txBody>
          <a:bodyPr anchor="ctr">
            <a:normAutofit/>
          </a:bodyPr>
          <a:lstStyle/>
          <a:p>
            <a:r>
              <a:rPr lang="en-US" sz="2000"/>
              <a:t>Two main players </a:t>
            </a:r>
          </a:p>
          <a:p>
            <a:r>
              <a:rPr lang="en-US" sz="2000"/>
              <a:t>Snakemake based on python </a:t>
            </a:r>
          </a:p>
          <a:p>
            <a:r>
              <a:rPr lang="en-US" sz="2000"/>
              <a:t>Nextflow based on groovy</a:t>
            </a:r>
          </a:p>
          <a:p>
            <a:r>
              <a:rPr lang="en-US" sz="2000"/>
              <a:t>Nextflow is what I use most and prolly most bioinformatician</a:t>
            </a:r>
          </a:p>
          <a:p>
            <a:r>
              <a:rPr lang="en-US" sz="2000"/>
              <a:t>But we learn snakemake here but let me know if nextflow interest you.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030810-3D9E-49CF-95CA-5FF20FF6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408" y="2750041"/>
            <a:ext cx="3977640" cy="1292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E3BCF-3C8E-4FCD-A5D2-C2CD7FADF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408" y="4483080"/>
            <a:ext cx="3977640" cy="1004353"/>
          </a:xfrm>
          <a:prstGeom prst="rect">
            <a:avLst/>
          </a:prstGeom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4E6624E0-4F60-48BC-A7A3-E9E39558C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70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550</Words>
  <Application>Microsoft Office PowerPoint</Application>
  <PresentationFormat>Widescreen</PresentationFormat>
  <Paragraphs>95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Lato</vt:lpstr>
      <vt:lpstr>Ubuntu</vt:lpstr>
      <vt:lpstr>Office Theme</vt:lpstr>
      <vt:lpstr>Bioinformatics pipeline development</vt:lpstr>
      <vt:lpstr>A NGS Bioinformatician toolkit  </vt:lpstr>
      <vt:lpstr>PowerPoint Presentation</vt:lpstr>
      <vt:lpstr>Package and environment manager</vt:lpstr>
      <vt:lpstr>Install now !!!</vt:lpstr>
      <vt:lpstr>Conda concepts</vt:lpstr>
      <vt:lpstr>Defining and sharing environments</vt:lpstr>
      <vt:lpstr>Basic operation example</vt:lpstr>
      <vt:lpstr>Making workflow/pipelines</vt:lpstr>
      <vt:lpstr>Why workflow manager</vt:lpstr>
      <vt:lpstr>Snakemake workflow</vt:lpstr>
      <vt:lpstr>Example:</vt:lpstr>
      <vt:lpstr>Snakemake rules</vt:lpstr>
      <vt:lpstr>Running snakemake</vt:lpstr>
      <vt:lpstr>Running snakemake</vt:lpstr>
      <vt:lpstr>Visualization : rule graph</vt:lpstr>
      <vt:lpstr>Visualiztion: Job graph</vt:lpstr>
      <vt:lpstr>Snakemake logging outfiles</vt:lpstr>
      <vt:lpstr>Snakemake: Adding params</vt:lpstr>
      <vt:lpstr>Snakemake: Adding resource info</vt:lpstr>
      <vt:lpstr>Snakemake: Adding environment information</vt:lpstr>
      <vt:lpstr>Snakemake commandline</vt:lpstr>
      <vt:lpstr>Case study</vt:lpstr>
      <vt:lpstr>PowerPoint Presentation</vt:lpstr>
      <vt:lpstr>Running the snakemake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start a bioinformatics project? A practical, reproducible pipeline</dc:title>
  <dc:creator>Pradhananga Sailendra</dc:creator>
  <cp:lastModifiedBy>Pradhananga Sailendra</cp:lastModifiedBy>
  <cp:revision>4</cp:revision>
  <dcterms:created xsi:type="dcterms:W3CDTF">2022-09-02T06:33:27Z</dcterms:created>
  <dcterms:modified xsi:type="dcterms:W3CDTF">2022-09-03T09:35:09Z</dcterms:modified>
</cp:coreProperties>
</file>